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-42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 smtClean="0"/>
              <a:t>Kliknite da biste uredili stil podnaslova matrice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4602-5339-4F84-B407-2DDB16AC5165}" type="datetimeFigureOut">
              <a:rPr lang="hr-HR" smtClean="0"/>
              <a:pPr/>
              <a:t>24.8.2020.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9AAB9-247C-4B3E-AB51-714B3ABF38A7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5299563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4602-5339-4F84-B407-2DDB16AC5165}" type="datetimeFigureOut">
              <a:rPr lang="hr-HR" smtClean="0"/>
              <a:pPr/>
              <a:t>24.8.2020.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9AAB9-247C-4B3E-AB51-714B3ABF38A7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949004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4602-5339-4F84-B407-2DDB16AC5165}" type="datetimeFigureOut">
              <a:rPr lang="hr-HR" smtClean="0"/>
              <a:pPr/>
              <a:t>24.8.2020.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9AAB9-247C-4B3E-AB51-714B3ABF38A7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204384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Uredite stil naslova matrice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4602-5339-4F84-B407-2DDB16AC5165}" type="datetimeFigureOut">
              <a:rPr lang="hr-HR" smtClean="0"/>
              <a:pPr/>
              <a:t>24.8.2020.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9AAB9-247C-4B3E-AB51-714B3ABF38A7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537485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4602-5339-4F84-B407-2DDB16AC5165}" type="datetimeFigureOut">
              <a:rPr lang="hr-HR" smtClean="0"/>
              <a:pPr/>
              <a:t>24.8.2020.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9AAB9-247C-4B3E-AB51-714B3ABF38A7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9047131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4602-5339-4F84-B407-2DDB16AC5165}" type="datetimeFigureOut">
              <a:rPr lang="hr-HR" smtClean="0"/>
              <a:pPr/>
              <a:t>24.8.2020.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9AAB9-247C-4B3E-AB51-714B3ABF38A7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794319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4602-5339-4F84-B407-2DDB16AC5165}" type="datetimeFigureOut">
              <a:rPr lang="hr-HR" smtClean="0"/>
              <a:pPr/>
              <a:t>24.8.2020.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9AAB9-247C-4B3E-AB51-714B3ABF38A7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264672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4602-5339-4F84-B407-2DDB16AC5165}" type="datetimeFigureOut">
              <a:rPr lang="hr-HR" smtClean="0"/>
              <a:pPr/>
              <a:t>24.8.2020.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9AAB9-247C-4B3E-AB51-714B3ABF38A7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405789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4602-5339-4F84-B407-2DDB16AC5165}" type="datetimeFigureOut">
              <a:rPr lang="hr-HR" smtClean="0"/>
              <a:pPr/>
              <a:t>24.8.2020.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9AAB9-247C-4B3E-AB51-714B3ABF38A7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008019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4602-5339-4F84-B407-2DDB16AC5165}" type="datetimeFigureOut">
              <a:rPr lang="hr-HR" smtClean="0"/>
              <a:pPr/>
              <a:t>24.8.2020.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9AAB9-247C-4B3E-AB51-714B3ABF38A7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4248713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4602-5339-4F84-B407-2DDB16AC5165}" type="datetimeFigureOut">
              <a:rPr lang="hr-HR" smtClean="0"/>
              <a:pPr/>
              <a:t>24.8.2020.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9AAB9-247C-4B3E-AB51-714B3ABF38A7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728889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dirty="0" smtClean="0"/>
              <a:t>Uredite stil naslova matrice</a:t>
            </a:r>
            <a:endParaRPr lang="hr-HR" dirty="0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dirty="0" smtClean="0"/>
              <a:t>Uredite stilove teksta matrice</a:t>
            </a:r>
          </a:p>
          <a:p>
            <a:pPr lvl="1"/>
            <a:r>
              <a:rPr lang="hr-HR" dirty="0" smtClean="0"/>
              <a:t>Druga razina</a:t>
            </a:r>
          </a:p>
          <a:p>
            <a:pPr lvl="2"/>
            <a:r>
              <a:rPr lang="hr-HR" dirty="0" smtClean="0"/>
              <a:t>Treća razina</a:t>
            </a:r>
          </a:p>
          <a:p>
            <a:pPr lvl="3"/>
            <a:r>
              <a:rPr lang="hr-HR" dirty="0" smtClean="0"/>
              <a:t>Četvrta razina</a:t>
            </a:r>
          </a:p>
          <a:p>
            <a:pPr lvl="4"/>
            <a:r>
              <a:rPr lang="hr-HR" dirty="0" smtClean="0"/>
              <a:t>Peta razina</a:t>
            </a:r>
            <a:endParaRPr lang="hr-HR" dirty="0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B24602-5339-4F84-B407-2DDB16AC5165}" type="datetimeFigureOut">
              <a:rPr lang="hr-HR" smtClean="0"/>
              <a:pPr/>
              <a:t>24.8.2020.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 dirty="0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E9AAB9-247C-4B3E-AB51-714B3ABF38A7}" type="slidenum">
              <a:rPr lang="hr-HR" smtClean="0"/>
              <a:pPr/>
              <a:t>‹#›</a:t>
            </a:fld>
            <a:endParaRPr lang="hr-HR"/>
          </a:p>
        </p:txBody>
      </p:sp>
      <p:pic>
        <p:nvPicPr>
          <p:cNvPr id="7" name="Slika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96897" y="185738"/>
            <a:ext cx="904875" cy="847725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8200" y="6311900"/>
            <a:ext cx="1657975" cy="432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54936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www.e-sfera.hr/dodatni-digitalni-sadrzaji/31448b9a-a92b-4815-ac74-15aac26466e3/" TargetMode="Externa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hyperlink" Target="https://www.e-sfera.hr/dodatni-digitalni-sadrzaji/31448b9a-a92b-4815-ac74-15aac26466e3/" TargetMode="Externa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s://www.e-sfera.hr/dodatni-digitalni-sadrzaji/31448b9a-a92b-4815-ac74-15aac26466e3/" TargetMode="Externa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www.e-sfera.hr/dodatni-digitalni-sadrzaji/31448b9a-a92b-4815-ac74-15aac26466e3/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383177" y="196850"/>
            <a:ext cx="10659292" cy="909139"/>
          </a:xfrm>
        </p:spPr>
        <p:txBody>
          <a:bodyPr>
            <a:normAutofit fontScale="90000"/>
          </a:bodyPr>
          <a:lstStyle/>
          <a:p>
            <a:r>
              <a:rPr lang="hr-HR" b="1" dirty="0" smtClean="0">
                <a:solidFill>
                  <a:srgbClr val="000099"/>
                </a:solidFill>
              </a:rPr>
              <a:t>Raznolikost i opstanak živih bića</a:t>
            </a:r>
            <a:endParaRPr lang="hr-HR" b="1" dirty="0">
              <a:solidFill>
                <a:srgbClr val="000099"/>
              </a:solidFill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2351314" y="3143794"/>
            <a:ext cx="4937760" cy="548640"/>
          </a:xfrm>
        </p:spPr>
        <p:txBody>
          <a:bodyPr>
            <a:normAutofit fontScale="77500" lnSpcReduction="20000"/>
          </a:bodyPr>
          <a:lstStyle/>
          <a:p>
            <a:pPr algn="l"/>
            <a:endParaRPr lang="hr-HR" sz="5400" dirty="0" smtClean="0">
              <a:solidFill>
                <a:prstClr val="black"/>
              </a:solidFill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2823" y="1105989"/>
            <a:ext cx="7620000" cy="50683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776430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249680"/>
          </a:xfrm>
        </p:spPr>
        <p:txBody>
          <a:bodyPr/>
          <a:lstStyle/>
          <a:p>
            <a:pPr algn="ctr"/>
            <a:r>
              <a:rPr lang="hr-HR" dirty="0" smtClean="0">
                <a:latin typeface="+mn-lt"/>
              </a:rPr>
              <a:t>Dokazi evolucije:</a:t>
            </a:r>
            <a:endParaRPr lang="hr-HR" dirty="0">
              <a:latin typeface="+mn-lt"/>
            </a:endParaRP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hr-HR" sz="2400" dirty="0" smtClean="0"/>
              <a:t>fosili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r-HR" sz="2400" dirty="0" smtClean="0"/>
              <a:t>usporedba građe organizama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r-HR" sz="2400" dirty="0" smtClean="0"/>
              <a:t>usporedba razvoja zametaka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r-HR" sz="2400" dirty="0" smtClean="0"/>
              <a:t>zajednička osnova nasljeđivanja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r-HR" sz="2400" dirty="0" smtClean="0"/>
              <a:t>zajednički metabolički procesi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hr-HR" sz="2400" dirty="0"/>
          </a:p>
        </p:txBody>
      </p:sp>
      <p:pic>
        <p:nvPicPr>
          <p:cNvPr id="1026" name="Picture 2" descr="https://www.e-sfera.hr/dodatni-digitalni-sadrzaji/31448b9a-a92b-4815-ac74-15aac26466e3/assets/image/sh3493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76110" y="1201783"/>
            <a:ext cx="6586356" cy="46672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zervirano mjesto sadržaja 6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725398"/>
          </a:xfrm>
        </p:spPr>
        <p:txBody>
          <a:bodyPr/>
          <a:lstStyle/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3811226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22217"/>
            <a:ext cx="10124303" cy="610593"/>
          </a:xfrm>
        </p:spPr>
        <p:txBody>
          <a:bodyPr>
            <a:normAutofit/>
          </a:bodyPr>
          <a:lstStyle/>
          <a:p>
            <a:pPr algn="ctr"/>
            <a:r>
              <a:rPr lang="hr-HR" dirty="0" smtClean="0">
                <a:latin typeface="+mn-lt"/>
              </a:rPr>
              <a:t>Fosili</a:t>
            </a:r>
            <a:endParaRPr lang="hr-HR" dirty="0">
              <a:latin typeface="+mn-lt"/>
            </a:endParaRPr>
          </a:p>
        </p:txBody>
      </p:sp>
      <p:pic>
        <p:nvPicPr>
          <p:cNvPr id="7" name="Rezervirano mjesto sadržaja 6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256493" y="2017087"/>
            <a:ext cx="3935508" cy="3241629"/>
          </a:xfrm>
          <a:prstGeom prst="rect">
            <a:avLst/>
          </a:prstGeom>
        </p:spPr>
      </p:pic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6" y="1290917"/>
            <a:ext cx="10611985" cy="528917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hr-HR" sz="2400" dirty="0" smtClean="0"/>
              <a:t>ostatci izumrlih organizama iz Zemljine geološke prošlosti</a:t>
            </a:r>
            <a:endParaRPr lang="hr-HR" sz="2400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2017087"/>
            <a:ext cx="4076909" cy="3241629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28246" y="2017087"/>
            <a:ext cx="4076909" cy="3241629"/>
          </a:xfrm>
          <a:prstGeom prst="rect">
            <a:avLst/>
          </a:prstGeom>
        </p:spPr>
      </p:pic>
      <p:sp>
        <p:nvSpPr>
          <p:cNvPr id="8" name="TekstniOkvir 7"/>
          <p:cNvSpPr txBox="1"/>
          <p:nvPr/>
        </p:nvSpPr>
        <p:spPr>
          <a:xfrm>
            <a:off x="2565916" y="5818094"/>
            <a:ext cx="7360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Fosilni ostatci različita podrijetla: a.) u kamenu, b.) u ugljenu, c.) u jantaru</a:t>
            </a:r>
            <a:endParaRPr lang="hr-HR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977688" y="5818094"/>
            <a:ext cx="948166" cy="906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kstniOkvir 2"/>
          <p:cNvSpPr txBox="1"/>
          <p:nvPr/>
        </p:nvSpPr>
        <p:spPr>
          <a:xfrm>
            <a:off x="10964091" y="5455969"/>
            <a:ext cx="1040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>
                <a:hlinkClick r:id="rId6"/>
              </a:rPr>
              <a:t>Istraži</a:t>
            </a:r>
            <a:endParaRPr lang="hr-HR" sz="2400" dirty="0"/>
          </a:p>
        </p:txBody>
      </p:sp>
    </p:spTree>
    <p:extLst>
      <p:ext uri="{BB962C8B-B14F-4D97-AF65-F5344CB8AC3E}">
        <p14:creationId xmlns:p14="http://schemas.microsoft.com/office/powerpoint/2010/main" xmlns="" val="2719183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/>
          <p:cNvSpPr>
            <a:spLocks noGrp="1"/>
          </p:cNvSpPr>
          <p:nvPr>
            <p:ph type="title"/>
          </p:nvPr>
        </p:nvSpPr>
        <p:spPr>
          <a:xfrm>
            <a:off x="838200" y="304801"/>
            <a:ext cx="10515600" cy="609600"/>
          </a:xfrm>
        </p:spPr>
        <p:txBody>
          <a:bodyPr>
            <a:normAutofit/>
          </a:bodyPr>
          <a:lstStyle/>
          <a:p>
            <a:r>
              <a:rPr lang="hr-HR" sz="2400" dirty="0" smtClean="0">
                <a:latin typeface="+mn-lt"/>
              </a:rPr>
              <a:t>Vrste biljaka i životinja koje su postojale i u doba </a:t>
            </a:r>
            <a:r>
              <a:rPr lang="hr-HR" sz="2400" dirty="0" err="1" smtClean="0">
                <a:latin typeface="+mn-lt"/>
              </a:rPr>
              <a:t>dinosaura</a:t>
            </a:r>
            <a:r>
              <a:rPr lang="hr-HR" sz="2400" dirty="0" smtClean="0">
                <a:latin typeface="+mn-lt"/>
              </a:rPr>
              <a:t>:</a:t>
            </a:r>
            <a:endParaRPr lang="hr-HR" sz="2400" dirty="0">
              <a:latin typeface="+mn-lt"/>
            </a:endParaRP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569447"/>
            <a:ext cx="4113168" cy="3862795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87192" y="1569448"/>
            <a:ext cx="4088674" cy="3862795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49890" y="1569447"/>
            <a:ext cx="3994510" cy="3862795"/>
          </a:xfrm>
          <a:prstGeom prst="rect">
            <a:avLst/>
          </a:prstGeom>
        </p:spPr>
      </p:pic>
      <p:sp>
        <p:nvSpPr>
          <p:cNvPr id="9" name="TekstniOkvir 8"/>
          <p:cNvSpPr txBox="1"/>
          <p:nvPr/>
        </p:nvSpPr>
        <p:spPr>
          <a:xfrm>
            <a:off x="4412503" y="5902624"/>
            <a:ext cx="3638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a) </a:t>
            </a:r>
            <a:r>
              <a:rPr lang="hr-HR" dirty="0" err="1" smtClean="0"/>
              <a:t>cikas</a:t>
            </a:r>
            <a:r>
              <a:rPr lang="hr-HR" dirty="0" smtClean="0"/>
              <a:t>, </a:t>
            </a:r>
            <a:r>
              <a:rPr lang="hr-HR" dirty="0" smtClean="0"/>
              <a:t>b) </a:t>
            </a:r>
            <a:r>
              <a:rPr lang="hr-HR" dirty="0" smtClean="0"/>
              <a:t>ginko, </a:t>
            </a:r>
            <a:r>
              <a:rPr lang="hr-HR" dirty="0" smtClean="0"/>
              <a:t>c) </a:t>
            </a:r>
            <a:r>
              <a:rPr lang="hr-HR" dirty="0" smtClean="0"/>
              <a:t>indijska lađica</a:t>
            </a:r>
            <a:endParaRPr lang="hr-HR" dirty="0"/>
          </a:p>
        </p:txBody>
      </p:sp>
      <p:sp>
        <p:nvSpPr>
          <p:cNvPr id="2" name="TekstniOkvir 1"/>
          <p:cNvSpPr txBox="1"/>
          <p:nvPr/>
        </p:nvSpPr>
        <p:spPr>
          <a:xfrm>
            <a:off x="9387840" y="5902624"/>
            <a:ext cx="22032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>
                <a:hlinkClick r:id="rId5"/>
              </a:rPr>
              <a:t>Zanimljivosti</a:t>
            </a:r>
            <a:endParaRPr lang="hr-HR" sz="2400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62598" y="5654489"/>
            <a:ext cx="857022" cy="957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767548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22217"/>
            <a:ext cx="10124303" cy="610593"/>
          </a:xfrm>
        </p:spPr>
        <p:txBody>
          <a:bodyPr>
            <a:normAutofit/>
          </a:bodyPr>
          <a:lstStyle/>
          <a:p>
            <a:pPr algn="ctr"/>
            <a:r>
              <a:rPr lang="hr-HR" dirty="0" smtClean="0">
                <a:latin typeface="+mn-lt"/>
              </a:rPr>
              <a:t>Prijelaz životinja iz vode na kopno:</a:t>
            </a:r>
            <a:endParaRPr lang="hr-HR" dirty="0">
              <a:latin typeface="+mn-lt"/>
            </a:endParaRP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7" y="1290917"/>
            <a:ext cx="10812282" cy="528917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hr-HR" sz="2400" dirty="0" smtClean="0"/>
              <a:t>ribe dvodihalice</a:t>
            </a:r>
          </a:p>
          <a:p>
            <a:endParaRPr lang="hr-HR" sz="2400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9" name="Slika 8"/>
          <p:cNvPicPr>
            <a:picLocks noChangeAspect="1"/>
          </p:cNvPicPr>
          <p:nvPr/>
        </p:nvPicPr>
        <p:blipFill rotWithShape="1">
          <a:blip r:embed="rId2" cstate="print"/>
          <a:srcRect t="11564"/>
          <a:stretch/>
        </p:blipFill>
        <p:spPr>
          <a:xfrm>
            <a:off x="839787" y="2177942"/>
            <a:ext cx="10812282" cy="36831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631429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145177"/>
          </a:xfrm>
        </p:spPr>
        <p:txBody>
          <a:bodyPr/>
          <a:lstStyle/>
          <a:p>
            <a:r>
              <a:rPr lang="hr-HR" dirty="0" smtClean="0">
                <a:latin typeface="+mn-lt"/>
              </a:rPr>
              <a:t>Opstanak organizama:</a:t>
            </a:r>
            <a:endParaRPr lang="hr-HR" dirty="0">
              <a:latin typeface="+mn-lt"/>
            </a:endParaRPr>
          </a:p>
        </p:txBody>
      </p:sp>
      <p:sp>
        <p:nvSpPr>
          <p:cNvPr id="6" name="Rezervirano mjesto teksta 5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hr-HR" sz="2400" dirty="0"/>
              <a:t>p</a:t>
            </a:r>
            <a:r>
              <a:rPr lang="hr-HR" sz="2400" dirty="0" smtClean="0"/>
              <a:t>romjene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r-HR" sz="2400" dirty="0"/>
              <a:t>p</a:t>
            </a:r>
            <a:r>
              <a:rPr lang="hr-HR" sz="2400" dirty="0" smtClean="0"/>
              <a:t>rilagodbe</a:t>
            </a:r>
          </a:p>
          <a:p>
            <a:endParaRPr lang="hr-HR" sz="2400" dirty="0" smtClean="0">
              <a:hlinkClick r:id="rId2"/>
            </a:endParaRPr>
          </a:p>
          <a:p>
            <a:endParaRPr lang="hr-HR" sz="2400" dirty="0">
              <a:hlinkClick r:id="rId2"/>
            </a:endParaRPr>
          </a:p>
          <a:p>
            <a:r>
              <a:rPr lang="hr-HR" sz="2400" dirty="0" smtClean="0">
                <a:hlinkClick r:id="rId2"/>
              </a:rPr>
              <a:t>Vizualno</a:t>
            </a:r>
            <a:endParaRPr lang="hr-HR" sz="2400" dirty="0"/>
          </a:p>
        </p:txBody>
      </p:sp>
      <p:pic>
        <p:nvPicPr>
          <p:cNvPr id="1026" name="Picture 2" descr="https://www.e-sfera.hr/dodatni-digitalni-sadrzaji/31448b9a-a92b-4815-ac74-15aac26466e3/assets/image/sh868303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60273" y="265611"/>
            <a:ext cx="5251269" cy="30958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e-sfera.hr/dodatni-digitalni-sadrzaji/31448b9a-a92b-4815-ac74-15aac26466e3/assets/image/sh3663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60273" y="3574868"/>
            <a:ext cx="5251269" cy="30958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5323" y="4277554"/>
            <a:ext cx="857022" cy="957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003989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04800"/>
            <a:ext cx="10515600" cy="592184"/>
          </a:xfrm>
        </p:spPr>
        <p:txBody>
          <a:bodyPr>
            <a:normAutofit/>
          </a:bodyPr>
          <a:lstStyle/>
          <a:p>
            <a:r>
              <a:rPr lang="hr-HR" sz="3200" dirty="0" smtClean="0">
                <a:latin typeface="+mn-lt"/>
              </a:rPr>
              <a:t>Strategije preživljavanja:</a:t>
            </a:r>
            <a:endParaRPr lang="hr-HR" sz="3200" dirty="0">
              <a:latin typeface="+mn-lt"/>
            </a:endParaRP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4294967295"/>
          </p:nvPr>
        </p:nvSpPr>
        <p:spPr>
          <a:xfrm>
            <a:off x="682625" y="4674069"/>
            <a:ext cx="2241984" cy="2295602"/>
          </a:xfrm>
        </p:spPr>
        <p:txBody>
          <a:bodyPr>
            <a:normAutofit/>
          </a:bodyPr>
          <a:lstStyle/>
          <a:p>
            <a:endParaRPr lang="hr-HR" sz="24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hr-HR" sz="2400" dirty="0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3584399" y="1196480"/>
            <a:ext cx="2576249" cy="21114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2" name="Picture 8" descr="https://www.e-sfera.hr/dodatni-digitalni-sadrzaji/31448b9a-a92b-4815-ac74-15aac26466e3/assets/image/dr81507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48947" y="1196480"/>
            <a:ext cx="2576249" cy="21114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www.e-sfera.hr/dodatni-digitalni-sadrzaji/31448b9a-a92b-4815-ac74-15aac26466e3/assets/image/shutterstock_10546991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13495" y="1196480"/>
            <a:ext cx="2576249" cy="21114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7728" y="3732828"/>
            <a:ext cx="2576249" cy="21114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84399" y="3744263"/>
            <a:ext cx="2576249" cy="21114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48946" y="3744262"/>
            <a:ext cx="2576249" cy="21114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13495" y="3732828"/>
            <a:ext cx="2576252" cy="21229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77728" y="1196480"/>
            <a:ext cx="2576249" cy="21114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251399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TekstniOkvir 5"/>
          <p:cNvSpPr txBox="1"/>
          <p:nvPr/>
        </p:nvSpPr>
        <p:spPr>
          <a:xfrm>
            <a:off x="3100252" y="6138907"/>
            <a:ext cx="71236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Prikaz </a:t>
            </a:r>
            <a:r>
              <a:rPr lang="hr-HR" dirty="0" err="1" smtClean="0"/>
              <a:t>bioraznolikosti</a:t>
            </a:r>
            <a:r>
              <a:rPr lang="hr-HR" dirty="0" smtClean="0"/>
              <a:t> organizama na Zemlji.</a:t>
            </a:r>
          </a:p>
          <a:p>
            <a:r>
              <a:rPr lang="hr-HR" dirty="0" smtClean="0"/>
              <a:t>Veličina organizma predstavlja brojnost vrsta određene skupine živih bića.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8863" y="156754"/>
            <a:ext cx="10239103" cy="58695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528464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013012"/>
          </a:xfrm>
        </p:spPr>
        <p:txBody>
          <a:bodyPr/>
          <a:lstStyle/>
          <a:p>
            <a:r>
              <a:rPr lang="hr-HR" dirty="0" smtClean="0">
                <a:latin typeface="+mn-lt"/>
              </a:rPr>
              <a:t>Izumiranje</a:t>
            </a:r>
            <a:endParaRPr lang="hr-HR" dirty="0">
              <a:latin typeface="+mn-lt"/>
            </a:endParaRPr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hr-HR" sz="2400" dirty="0" smtClean="0"/>
              <a:t>npr. </a:t>
            </a:r>
            <a:r>
              <a:rPr lang="hr-HR" sz="2400" dirty="0" err="1" smtClean="0"/>
              <a:t>dinosauri</a:t>
            </a:r>
            <a:endParaRPr lang="hr-HR" sz="2400" dirty="0"/>
          </a:p>
          <a:p>
            <a:endParaRPr lang="hr-HR" sz="2400" dirty="0" smtClean="0"/>
          </a:p>
          <a:p>
            <a:r>
              <a:rPr lang="hr-HR" sz="2400" dirty="0" smtClean="0"/>
              <a:t>razvoj sisavaca </a:t>
            </a:r>
          </a:p>
          <a:p>
            <a:endParaRPr lang="hr-HR" sz="2400" dirty="0"/>
          </a:p>
          <a:p>
            <a:endParaRPr lang="hr-HR" sz="2400" dirty="0">
              <a:hlinkClick r:id="rId2"/>
            </a:endParaRPr>
          </a:p>
          <a:p>
            <a:r>
              <a:rPr lang="hr-HR" sz="2400" dirty="0" smtClean="0">
                <a:hlinkClick r:id="rId2"/>
              </a:rPr>
              <a:t>Vizualno</a:t>
            </a:r>
            <a:endParaRPr lang="hr-HR" sz="2400" dirty="0"/>
          </a:p>
        </p:txBody>
      </p:sp>
      <p:sp>
        <p:nvSpPr>
          <p:cNvPr id="7" name="Prugasta strelica udesno 6"/>
          <p:cNvSpPr/>
          <p:nvPr/>
        </p:nvSpPr>
        <p:spPr>
          <a:xfrm rot="5400000">
            <a:off x="1506071" y="2496671"/>
            <a:ext cx="645459" cy="448235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9" name="Slika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37411" y="1101632"/>
            <a:ext cx="7620000" cy="47673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Rezervirano mjesto sadržaja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778" y="4712982"/>
            <a:ext cx="857022" cy="957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894622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35726" y="304800"/>
            <a:ext cx="4467496" cy="400594"/>
          </a:xfrm>
        </p:spPr>
        <p:txBody>
          <a:bodyPr>
            <a:normAutofit fontScale="90000"/>
          </a:bodyPr>
          <a:lstStyle/>
          <a:p>
            <a:endParaRPr lang="hr-HR" dirty="0">
              <a:latin typeface="+mn-lt"/>
            </a:endParaRP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635726" y="705395"/>
            <a:ext cx="4547462" cy="5163594"/>
          </a:xfrm>
        </p:spPr>
        <p:txBody>
          <a:bodyPr>
            <a:normAutofit/>
          </a:bodyPr>
          <a:lstStyle/>
          <a:p>
            <a:r>
              <a:rPr lang="hr-HR" sz="2400" dirty="0"/>
              <a:t>Stvaranje novih obilježja - korisna prilagodba uvjetima okoliša</a:t>
            </a:r>
            <a:r>
              <a:rPr lang="hr-HR" sz="2400" dirty="0" smtClean="0"/>
              <a:t>:</a:t>
            </a:r>
          </a:p>
          <a:p>
            <a:endParaRPr lang="hr-HR" sz="24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r-HR" sz="2400" dirty="0" smtClean="0"/>
              <a:t>spolno razmnožavanje – genska raznolikost potomaka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r-HR" sz="2400" dirty="0" smtClean="0"/>
              <a:t>mutacije – trajne promjene u genskom materijalu</a:t>
            </a:r>
          </a:p>
          <a:p>
            <a:pPr marL="342900" indent="-342900">
              <a:buFontTx/>
              <a:buChar char="-"/>
            </a:pPr>
            <a:r>
              <a:rPr lang="hr-HR" sz="2400" dirty="0" smtClean="0"/>
              <a:t>u spolnim stanicama = nasljedne</a:t>
            </a:r>
          </a:p>
          <a:p>
            <a:pPr marL="342900" indent="-342900">
              <a:buFontTx/>
              <a:buChar char="-"/>
            </a:pPr>
            <a:endParaRPr lang="hr-HR" sz="2400" dirty="0"/>
          </a:p>
          <a:p>
            <a:pPr algn="ctr"/>
            <a:r>
              <a:rPr lang="hr-HR" sz="2400" dirty="0" smtClean="0"/>
              <a:t>veća </a:t>
            </a:r>
            <a:r>
              <a:rPr lang="hr-HR" sz="2400" dirty="0" err="1" smtClean="0"/>
              <a:t>bioraznolikost</a:t>
            </a:r>
            <a:endParaRPr lang="hr-HR" sz="2400" dirty="0" smtClean="0"/>
          </a:p>
          <a:p>
            <a:endParaRPr lang="hr-HR" sz="2400" dirty="0" smtClean="0"/>
          </a:p>
          <a:p>
            <a:endParaRPr lang="hr-HR" sz="2400" dirty="0"/>
          </a:p>
        </p:txBody>
      </p:sp>
      <p:pic>
        <p:nvPicPr>
          <p:cNvPr id="2054" name="Picture 6" descr="https://www.e-sfera.hr/dodatni-digitalni-sadrzaji/bdb56f39-5794-405f-a89e-6cf60ab78db0/assets/image/sh1175439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65213" y="200297"/>
            <a:ext cx="4655252" cy="31208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zervirano mjesto sadržaja 4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316095"/>
          </a:xfrm>
        </p:spPr>
        <p:txBody>
          <a:bodyPr/>
          <a:lstStyle/>
          <a:p>
            <a:endParaRPr lang="hr-HR" dirty="0"/>
          </a:p>
        </p:txBody>
      </p:sp>
      <p:pic>
        <p:nvPicPr>
          <p:cNvPr id="2058" name="Picture 10" descr="image al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65213" y="3536474"/>
            <a:ext cx="4655252" cy="31208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Prugasta strelica udesno 10"/>
          <p:cNvSpPr/>
          <p:nvPr/>
        </p:nvSpPr>
        <p:spPr>
          <a:xfrm rot="5400000">
            <a:off x="2546744" y="3984503"/>
            <a:ext cx="645459" cy="448235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921303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 smtClean="0">
                <a:latin typeface="+mn-lt"/>
              </a:rPr>
              <a:t>Evolucija</a:t>
            </a:r>
            <a:endParaRPr lang="hr-HR" dirty="0">
              <a:latin typeface="+mn-lt"/>
            </a:endParaRPr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573486" y="457200"/>
            <a:ext cx="5042262" cy="58652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hr-HR" sz="2400" dirty="0" smtClean="0"/>
          </a:p>
          <a:p>
            <a:r>
              <a:rPr lang="hr-HR" sz="2400" dirty="0" smtClean="0"/>
              <a:t>Charles Darwin</a:t>
            </a:r>
          </a:p>
          <a:p>
            <a:endParaRPr lang="hr-HR" sz="2400" dirty="0" smtClean="0"/>
          </a:p>
          <a:p>
            <a:r>
              <a:rPr lang="hr-HR" sz="2400" dirty="0"/>
              <a:t>b</a:t>
            </a:r>
            <a:r>
              <a:rPr lang="hr-HR" sz="2400" dirty="0" smtClean="0"/>
              <a:t>rod </a:t>
            </a:r>
            <a:r>
              <a:rPr lang="hr-HR" sz="2400" dirty="0" err="1" smtClean="0"/>
              <a:t>Beagle</a:t>
            </a:r>
            <a:endParaRPr lang="hr-HR" sz="2400" dirty="0" smtClean="0"/>
          </a:p>
          <a:p>
            <a:r>
              <a:rPr lang="hr-HR" sz="2400" dirty="0"/>
              <a:t>o</a:t>
            </a:r>
            <a:r>
              <a:rPr lang="hr-HR" sz="2400" dirty="0" smtClean="0"/>
              <a:t>točje </a:t>
            </a:r>
            <a:r>
              <a:rPr lang="hr-HR" sz="2400" dirty="0" err="1" smtClean="0"/>
              <a:t>Galapagos</a:t>
            </a:r>
            <a:endParaRPr lang="hr-HR" sz="2400" dirty="0" smtClean="0"/>
          </a:p>
          <a:p>
            <a:r>
              <a:rPr lang="hr-HR" sz="2400" dirty="0" smtClean="0"/>
              <a:t>1859. </a:t>
            </a:r>
            <a:r>
              <a:rPr lang="hr-HR" sz="2400" dirty="0"/>
              <a:t>g</a:t>
            </a:r>
            <a:r>
              <a:rPr lang="hr-HR" sz="2400" dirty="0" smtClean="0"/>
              <a:t>odine "Postanak vrsta"</a:t>
            </a:r>
          </a:p>
        </p:txBody>
      </p:sp>
    </p:spTree>
    <p:extLst>
      <p:ext uri="{BB962C8B-B14F-4D97-AF65-F5344CB8AC3E}">
        <p14:creationId xmlns:p14="http://schemas.microsoft.com/office/powerpoint/2010/main" xmlns="" val="2912964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371600"/>
          </a:xfrm>
        </p:spPr>
        <p:txBody>
          <a:bodyPr/>
          <a:lstStyle/>
          <a:p>
            <a:pPr algn="ctr"/>
            <a:r>
              <a:rPr lang="hr-HR" dirty="0" smtClean="0">
                <a:latin typeface="+mn-lt"/>
              </a:rPr>
              <a:t>Prirodni odabir (selekcija)</a:t>
            </a:r>
            <a:endParaRPr lang="hr-HR" dirty="0">
              <a:latin typeface="+mn-lt"/>
            </a:endParaRP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1889760"/>
            <a:ext cx="3932237" cy="3979228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endParaRPr lang="hr-HR" sz="24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r-HR" sz="2400" dirty="0"/>
              <a:t>o</a:t>
            </a:r>
            <a:r>
              <a:rPr lang="hr-HR" sz="2400" dirty="0" smtClean="0"/>
              <a:t>pstaju samo bolje prilagođene jedinke, svoje gene prenose na sljedeću generaciju, a vrsta kojoj pripadaju postupno se mijenja</a:t>
            </a:r>
          </a:p>
          <a:p>
            <a:endParaRPr lang="hr-HR" sz="2400" dirty="0"/>
          </a:p>
          <a:p>
            <a:r>
              <a:rPr lang="hr-HR" sz="2400" i="1" dirty="0" smtClean="0">
                <a:solidFill>
                  <a:schemeClr val="accent6">
                    <a:lumMod val="75000"/>
                  </a:schemeClr>
                </a:solidFill>
              </a:rPr>
              <a:t>Što je utjecalo na danas ugrožene vrste. </a:t>
            </a:r>
          </a:p>
          <a:p>
            <a:r>
              <a:rPr lang="hr-HR" sz="2400" i="1" dirty="0" smtClean="0">
                <a:solidFill>
                  <a:schemeClr val="accent6">
                    <a:lumMod val="75000"/>
                  </a:schemeClr>
                </a:solidFill>
              </a:rPr>
              <a:t>RB </a:t>
            </a:r>
            <a:r>
              <a:rPr lang="hr-HR" sz="2400" i="1" dirty="0">
                <a:solidFill>
                  <a:schemeClr val="accent6">
                    <a:lumMod val="75000"/>
                  </a:schemeClr>
                </a:solidFill>
              </a:rPr>
              <a:t>str. </a:t>
            </a:r>
            <a:r>
              <a:rPr lang="hr-HR" sz="2400" i="1" dirty="0" smtClean="0">
                <a:solidFill>
                  <a:schemeClr val="accent6">
                    <a:lumMod val="75000"/>
                  </a:schemeClr>
                </a:solidFill>
              </a:rPr>
              <a:t>92.</a:t>
            </a:r>
            <a:endParaRPr lang="hr-HR" sz="2400" i="1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hr-HR" sz="2400" dirty="0"/>
          </a:p>
        </p:txBody>
      </p:sp>
      <p:pic>
        <p:nvPicPr>
          <p:cNvPr id="5" name="Picture 3" descr="D:\lydia\ŠK recenzija\prezentacije\7. r\ilustr 7\LYDIA\leptir sivi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6591780" y="457200"/>
            <a:ext cx="3414368" cy="24418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radD3A0E.jp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91780" y="3175171"/>
            <a:ext cx="3414368" cy="24418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kstniOkvir 6"/>
          <p:cNvSpPr txBox="1"/>
          <p:nvPr/>
        </p:nvSpPr>
        <p:spPr>
          <a:xfrm>
            <a:off x="5338049" y="5868988"/>
            <a:ext cx="59218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Brezove grbice na brezinoj kori. Primjer promjene brojnosti leptira zbog promjene boje okoliša u kojem populacija živi.</a:t>
            </a:r>
            <a:endParaRPr lang="hr-HR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92992" y="4963478"/>
            <a:ext cx="881063" cy="84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160100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267097"/>
          </a:xfrm>
        </p:spPr>
        <p:txBody>
          <a:bodyPr/>
          <a:lstStyle/>
          <a:p>
            <a:pPr algn="ctr"/>
            <a:r>
              <a:rPr lang="hr-HR" dirty="0" smtClean="0">
                <a:latin typeface="+mn-lt"/>
              </a:rPr>
              <a:t>Izolacija</a:t>
            </a:r>
            <a:endParaRPr lang="hr-HR" dirty="0">
              <a:latin typeface="+mn-lt"/>
            </a:endParaRP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hr-HR" sz="2400" dirty="0" smtClean="0"/>
              <a:t>odvojenost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r-HR" sz="2400" dirty="0" smtClean="0"/>
              <a:t>npr. fizička (oceani, mora, planine…)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r-HR" sz="2400" dirty="0"/>
              <a:t>p</a:t>
            </a:r>
            <a:r>
              <a:rPr lang="hr-HR" sz="2400" dirty="0" smtClean="0"/>
              <a:t>osljedica: razvoj nove vrste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hr-HR" sz="2400" dirty="0"/>
          </a:p>
        </p:txBody>
      </p:sp>
      <p:sp>
        <p:nvSpPr>
          <p:cNvPr id="8" name="TekstniOkvir 7"/>
          <p:cNvSpPr txBox="1"/>
          <p:nvPr/>
        </p:nvSpPr>
        <p:spPr>
          <a:xfrm rot="18819097">
            <a:off x="6087289" y="2290354"/>
            <a:ext cx="1027613" cy="4702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r-HR" dirty="0"/>
          </a:p>
        </p:txBody>
      </p:sp>
      <p:sp>
        <p:nvSpPr>
          <p:cNvPr id="11" name="Rezervirano mjesto sadržaja 10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2365375"/>
          </a:xfrm>
        </p:spPr>
        <p:txBody>
          <a:bodyPr/>
          <a:lstStyle/>
          <a:p>
            <a:endParaRPr lang="hr-HR" dirty="0"/>
          </a:p>
        </p:txBody>
      </p:sp>
      <p:sp>
        <p:nvSpPr>
          <p:cNvPr id="12" name="TekstniOkvir 11"/>
          <p:cNvSpPr txBox="1"/>
          <p:nvPr/>
        </p:nvSpPr>
        <p:spPr>
          <a:xfrm>
            <a:off x="6671265" y="5091667"/>
            <a:ext cx="3196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Darwinove zebe s </a:t>
            </a:r>
            <a:r>
              <a:rPr lang="hr-HR" dirty="0" err="1" smtClean="0"/>
              <a:t>Galapagosa</a:t>
            </a:r>
            <a:endParaRPr lang="hr-HR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2" cstate="print"/>
          <a:srcRect b="16571"/>
          <a:stretch/>
        </p:blipFill>
        <p:spPr>
          <a:xfrm>
            <a:off x="4994866" y="1232348"/>
            <a:ext cx="6217919" cy="36544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463124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752</TotalTime>
  <Words>236</Words>
  <Application>Microsoft Office PowerPoint</Application>
  <PresentationFormat>Custom</PresentationFormat>
  <Paragraphs>58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Tema sustava Office</vt:lpstr>
      <vt:lpstr>Raznolikost i opstanak živih bića</vt:lpstr>
      <vt:lpstr>Opstanak organizama:</vt:lpstr>
      <vt:lpstr>Strategije preživljavanja:</vt:lpstr>
      <vt:lpstr>Slide 4</vt:lpstr>
      <vt:lpstr>Izumiranje</vt:lpstr>
      <vt:lpstr>Slide 6</vt:lpstr>
      <vt:lpstr>Evolucija</vt:lpstr>
      <vt:lpstr>Prirodni odabir (selekcija)</vt:lpstr>
      <vt:lpstr>Izolacija</vt:lpstr>
      <vt:lpstr>Dokazi evolucije:</vt:lpstr>
      <vt:lpstr>Fosili</vt:lpstr>
      <vt:lpstr>Vrste biljaka i životinja koje su postojale i u doba dinosaura:</vt:lpstr>
      <vt:lpstr>Prijelaz životinja iz vode na kopno: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Održavanje ravnotežnih uvjeta u organizmu</dc:title>
  <dc:creator>Sanja Irić Šironja</dc:creator>
  <cp:lastModifiedBy>sk-mpovalec</cp:lastModifiedBy>
  <cp:revision>72</cp:revision>
  <dcterms:created xsi:type="dcterms:W3CDTF">2019-08-12T09:58:08Z</dcterms:created>
  <dcterms:modified xsi:type="dcterms:W3CDTF">2020-08-24T06:52:00Z</dcterms:modified>
</cp:coreProperties>
</file>